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67" r:id="rId3"/>
    <p:sldId id="274" r:id="rId4"/>
    <p:sldId id="272" r:id="rId5"/>
    <p:sldId id="275" r:id="rId6"/>
    <p:sldId id="261" r:id="rId7"/>
    <p:sldId id="263" r:id="rId8"/>
    <p:sldId id="257" r:id="rId9"/>
    <p:sldId id="262" r:id="rId10"/>
    <p:sldId id="265" r:id="rId11"/>
    <p:sldId id="268" r:id="rId12"/>
    <p:sldId id="269" r:id="rId13"/>
    <p:sldId id="266" r:id="rId14"/>
    <p:sldId id="271" r:id="rId15"/>
    <p:sldId id="264" r:id="rId16"/>
    <p:sldId id="270" r:id="rId17"/>
    <p:sldId id="27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178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819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520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5606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230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8907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1184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0968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5618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1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256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66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812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122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468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9185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4091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F74E-98EC-493D-A0D1-88516DF2352B}" type="datetimeFigureOut">
              <a:rPr lang="ru-RU" smtClean="0"/>
              <a:t>11.02.2019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7585064-D99D-483D-B3B4-5EFA5F29EB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675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3FA57E-C541-4C57-96B6-2A6ED2FA1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Грипп-2019</a:t>
            </a:r>
            <a:r>
              <a:rPr lang="en-US" sz="5400" dirty="0" smtClean="0"/>
              <a:t> </a:t>
            </a:r>
            <a:r>
              <a:rPr lang="ru-RU" sz="5400" dirty="0" smtClean="0"/>
              <a:t>г</a:t>
            </a:r>
            <a:r>
              <a:rPr lang="en-US" sz="5400" dirty="0"/>
              <a:t>.</a:t>
            </a:r>
            <a:endParaRPr lang="ru-RU" sz="5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2528D0-DA28-4B4F-82DA-CB558AB7C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sz="2000" dirty="0"/>
              <a:t>Вызов врача на дом по телефону</a:t>
            </a:r>
          </a:p>
          <a:p>
            <a:pPr algn="ctr"/>
            <a:r>
              <a:rPr lang="ru-RU" sz="4000" b="1" dirty="0">
                <a:solidFill>
                  <a:srgbClr val="FF0000"/>
                </a:solidFill>
              </a:rPr>
              <a:t>33-63-69</a:t>
            </a:r>
          </a:p>
        </p:txBody>
      </p:sp>
    </p:spTree>
    <p:extLst>
      <p:ext uri="{BB962C8B-B14F-4D97-AF65-F5344CB8AC3E}">
        <p14:creationId xmlns:p14="http://schemas.microsoft.com/office/powerpoint/2010/main" val="2365994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4B30AE-C975-4569-A5E8-273E6C8F9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Что делать, если заболел?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250CDE0-4AF4-4F6E-A512-6BA5126EB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/>
              <a:t>Вызов врача на дом</a:t>
            </a:r>
          </a:p>
          <a:p>
            <a:r>
              <a:rPr lang="ru-RU" sz="2800" b="1" dirty="0"/>
              <a:t>Пить подкисленные напитки (чай с лимоном, клюквенный, смородиновый морс).</a:t>
            </a:r>
          </a:p>
          <a:p>
            <a:r>
              <a:rPr lang="ru-RU" sz="2800" b="1" dirty="0"/>
              <a:t>При необходимости, посоветовавшись с врачом, принимать симптоматические средства: от головной боли, жаропонижающие, антигистаминные (противоаллергические).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4836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CA8D96-8F4A-4069-B78C-403064BD4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Когда срочно вызывать врача на дом или скорую?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BBD507A-24BA-4920-9784-6BCF8909A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/>
              <a:t>Температура выше 38-39 градусов (по состоянию, кому-то уже при 38 градусах очень плохо).</a:t>
            </a:r>
          </a:p>
          <a:p>
            <a:r>
              <a:rPr lang="ru-RU" sz="2800" b="1" dirty="0"/>
              <a:t>Одышка, боли в груди.</a:t>
            </a:r>
          </a:p>
          <a:p>
            <a:r>
              <a:rPr lang="ru-RU" sz="2800" b="1" dirty="0"/>
              <a:t>Постоянный сухой надрывный кашель.</a:t>
            </a:r>
          </a:p>
          <a:p>
            <a:r>
              <a:rPr lang="ru-RU" sz="2800" b="1" dirty="0"/>
              <a:t>Тошнота, рвота, приступы которой сохраняются дольше одного дня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8682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33D6EF-406A-4784-87DD-D5CDA88ED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479301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У некоторых групп лиц риск развития осложнений гриппа более высокий. К этим группам относятся: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Дети в возрасте от 6 месяцев до 15 лет;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Пожилые люди старше 65 лет;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Медицинский персонал.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2876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6A6B20-9E77-4540-A155-EEBC95B4B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Есть ли эффективные лекарства?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77168A5-9E3B-45EF-B13D-4FEA75204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Из противовирусных лекарств от гриппа доказана эффективность у </a:t>
            </a:r>
            <a:r>
              <a:rPr lang="ru-RU" sz="2400" b="1" dirty="0" err="1"/>
              <a:t>осельтамивира</a:t>
            </a:r>
            <a:r>
              <a:rPr lang="ru-RU" sz="2400" b="1" dirty="0"/>
              <a:t> (торговое название </a:t>
            </a:r>
            <a:r>
              <a:rPr lang="ru-RU" sz="2400" b="1" dirty="0" err="1"/>
              <a:t>Тамифлю</a:t>
            </a:r>
            <a:r>
              <a:rPr lang="ru-RU" sz="2400" b="1" dirty="0"/>
              <a:t>), но только если его принять в течение 48 часов после появления первых симптомов болезни. Также в Японии и США появился препарат против гриппа нового поколения - с действующим веществом </a:t>
            </a:r>
            <a:r>
              <a:rPr lang="ru-RU" sz="2400" b="1" dirty="0" err="1"/>
              <a:t>балоксавир</a:t>
            </a:r>
            <a:r>
              <a:rPr lang="ru-RU" sz="2400" b="1" dirty="0"/>
              <a:t>. Ни в Европе, ни в России он пока не зарегистрирован</a:t>
            </a:r>
            <a:r>
              <a:rPr lang="ru-RU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041021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431749-EA9D-45A8-BA52-BCFB76DD4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Можно ли принимать жаропонижающие средства без рецепта?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67C0633-C2B8-4513-9FD8-315012876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Большинство жаропонижающих средств отпускаются в аптеках без рецепта. Но, принимать жаропонижающие средства в течение нескольких дней, не проконсультировавшись с врачом, не рекомендовано. При повышении температуры до 40° С необходимо немедленно вызвать врача! Жаропонижающие средства не должны приниматься курсом, также, как и в качестве профилактики. Принимать жаропонижающие препараты следует только в случае подъема температуры до 38 градусов и выше.</a:t>
            </a:r>
          </a:p>
        </p:txBody>
      </p:sp>
    </p:spTree>
    <p:extLst>
      <p:ext uri="{BB962C8B-B14F-4D97-AF65-F5344CB8AC3E}">
        <p14:creationId xmlns:p14="http://schemas.microsoft.com/office/powerpoint/2010/main" val="3213107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EE316A-DD43-4BF5-9FCA-6BA2BFFE5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Профилактика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F096477-D573-4B07-8519-16323E9C7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Избегать закрытых мест с большими скоплениями людей.</a:t>
            </a:r>
          </a:p>
          <a:p>
            <a:r>
              <a:rPr lang="ru-RU" b="1" dirty="0"/>
              <a:t>Отходить, когда кашляют рядом - желательно на 1,5 - 2 метра.</a:t>
            </a:r>
          </a:p>
          <a:p>
            <a:r>
              <a:rPr lang="ru-RU" b="1" dirty="0"/>
              <a:t>Не касаться руками носа, рта, глаз в метро и общественном транспорте.</a:t>
            </a:r>
          </a:p>
          <a:p>
            <a:r>
              <a:rPr lang="ru-RU" b="1" dirty="0"/>
              <a:t>Мыть руки с мылом, возвращаясь из общественных мест.</a:t>
            </a:r>
          </a:p>
          <a:p>
            <a:r>
              <a:rPr lang="ru-RU" b="1" dirty="0"/>
              <a:t>Промывать нос морской водой (продается в виде спреев в аптеках).</a:t>
            </a:r>
          </a:p>
          <a:p>
            <a:r>
              <a:rPr lang="ru-RU" b="1" dirty="0"/>
              <a:t>Избегать недосыпа, это ослабляет организм.</a:t>
            </a:r>
          </a:p>
          <a:p>
            <a:r>
              <a:rPr lang="ru-RU" b="1" dirty="0"/>
              <a:t>Есть ложку меда в день (если нет аллергии) - доказано, что он поддерживает иммунитет.</a:t>
            </a:r>
          </a:p>
        </p:txBody>
      </p:sp>
    </p:spTree>
    <p:extLst>
      <p:ext uri="{BB962C8B-B14F-4D97-AF65-F5344CB8AC3E}">
        <p14:creationId xmlns:p14="http://schemas.microsoft.com/office/powerpoint/2010/main" val="4037524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41891C-E49B-4590-81E7-28C38A3FA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При контакте с больным гриппом, необходимо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D663F50-A97D-45E0-BF4F-4F8917C1B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Находиться как минимум на расстоянии 1 м от него;</a:t>
            </a:r>
          </a:p>
          <a:p>
            <a:r>
              <a:rPr lang="ru-RU" sz="2400" b="1" dirty="0"/>
              <a:t>Пользоваться специальной маской (маска не дает </a:t>
            </a:r>
            <a:r>
              <a:rPr lang="ru-RU" sz="2400" b="1" dirty="0" err="1"/>
              <a:t>стропроцентную</a:t>
            </a:r>
            <a:r>
              <a:rPr lang="ru-RU" sz="2400" b="1" dirty="0"/>
              <a:t> защиту, но при непродолжительном контакте может помочь);</a:t>
            </a:r>
          </a:p>
          <a:p>
            <a:r>
              <a:rPr lang="ru-RU" sz="2400" b="1" dirty="0"/>
              <a:t>Обязательно мыть руки с мылом или обрабатывать антибактериальными растворами;</a:t>
            </a:r>
          </a:p>
          <a:p>
            <a:r>
              <a:rPr lang="ru-RU" sz="2400" b="1" dirty="0"/>
              <a:t>Не касаться немытыми руками лица, глаз, носа, рта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018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E0970E-10F4-4F2A-A2D1-5286E9EB6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287" y="2619165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Берегите себя!!!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084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ÐÑÐ¸Ð¿Ð¿ Ð² Ð Ð¾ÑÑÐ¸Ð¸ 2019: Ð¿Ð¾ÑÐ»ÐµÐ´Ð½Ð¸Ðµ Ð½Ð¾Ð²Ð¾ÑÑÐ¸, ÑÐ¸Ð¼Ð¿ÑÐ¾Ð¼Ñ Ñ Ð²Ð·ÑÐ¾ÑÐ»ÑÑ Ð¸ Ð´ÐµÑÐµÐ¹ (ÑÐµÐ¼ Ð»ÐµÑÐ¸ÑÑ)">
            <a:extLst>
              <a:ext uri="{FF2B5EF4-FFF2-40B4-BE49-F238E27FC236}">
                <a16:creationId xmlns:a16="http://schemas.microsoft.com/office/drawing/2014/main" xmlns="" id="{3EC3D966-8C7A-4341-A527-E274D5E6E4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395413"/>
            <a:ext cx="6096000" cy="406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826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306E6B-27C8-4AD2-A402-D958274C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</a:rPr>
              <a:t>Осторожно грипп!!!</a:t>
            </a:r>
          </a:p>
        </p:txBody>
      </p:sp>
      <p:pic>
        <p:nvPicPr>
          <p:cNvPr id="7170" name="Picture 2" descr="ÐÑÐ¸Ð¿Ð¿ Ð² Ð Ð¾ÑÑÐ¸Ð¸ 2019: Ð¿Ð¾ÑÐ»ÐµÐ´Ð½Ð¸Ðµ Ð½Ð¾Ð²Ð¾ÑÑÐ¸, ÑÐ¸Ð¼Ð¿ÑÐ¾Ð¼Ñ Ñ Ð²Ð·ÑÐ¾ÑÐ»ÑÑ Ð¸ Ð´ÐµÑÐµÐ¹ (ÑÐµÐ¼ Ð»ÐµÑÐ¸ÑÑ)">
            <a:extLst>
              <a:ext uri="{FF2B5EF4-FFF2-40B4-BE49-F238E27FC236}">
                <a16:creationId xmlns:a16="http://schemas.microsoft.com/office/drawing/2014/main" xmlns="" id="{9428158A-47CD-432F-97B1-B213AAF630F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255" y="2162752"/>
            <a:ext cx="8672945" cy="444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190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49DB47A-0D8E-489B-96A7-6D1F7E65718F}"/>
              </a:ext>
            </a:extLst>
          </p:cNvPr>
          <p:cNvSpPr/>
          <p:nvPr/>
        </p:nvSpPr>
        <p:spPr>
          <a:xfrm>
            <a:off x="2064328" y="983674"/>
            <a:ext cx="94210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777777"/>
                </a:solidFill>
                <a:latin typeface="Signika Negative"/>
              </a:rPr>
              <a:t>Заболеваемость гриппом и ОРВИ превышена в 43 регионах России; при этом исследования показывают, что превалирует свиной грипп (AH1N1 2009 года), и это вызывает тревогу у эпидемиологов, заявила глава Роспотребнадзора Анна Попова.</a:t>
            </a:r>
            <a:endParaRPr lang="ru-RU" sz="3600" dirty="0">
              <a:solidFill>
                <a:srgbClr val="777777"/>
              </a:solidFill>
              <a:latin typeface="Signika Negative"/>
            </a:endParaRPr>
          </a:p>
          <a:p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70353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D975254-6B4D-4940-A381-C53879D52473}"/>
              </a:ext>
            </a:extLst>
          </p:cNvPr>
          <p:cNvSpPr/>
          <p:nvPr/>
        </p:nvSpPr>
        <p:spPr>
          <a:xfrm>
            <a:off x="1614488" y="900546"/>
            <a:ext cx="93167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</a:p>
          <a:p>
            <a:r>
              <a:rPr lang="ru-RU" sz="3600" b="1" dirty="0">
                <a:solidFill>
                  <a:srgbClr val="FF0000"/>
                </a:solidFill>
              </a:rPr>
              <a:t>Заболеваемость гриппом и ОРВИ в России - почти вдвое больше, чем на прошлой неделе, сообщает Роспотребнадзор.</a:t>
            </a:r>
          </a:p>
        </p:txBody>
      </p:sp>
    </p:spTree>
    <p:extLst>
      <p:ext uri="{BB962C8B-B14F-4D97-AF65-F5344CB8AC3E}">
        <p14:creationId xmlns:p14="http://schemas.microsoft.com/office/powerpoint/2010/main" val="3109449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0E2D0D-BB8B-4CBE-ADF6-CFC025713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Главные симптомы гриппа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9054EB0-F86C-41C4-BE64-7B8608371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Стремительное начало болезни: высокая температура, резкая головная боль, особенно в области надбровных дуг.</a:t>
            </a:r>
          </a:p>
          <a:p>
            <a:r>
              <a:rPr lang="ru-RU" sz="2400" b="1" dirty="0"/>
              <a:t>Ломота в мышцах.</a:t>
            </a:r>
          </a:p>
          <a:p>
            <a:r>
              <a:rPr lang="ru-RU" sz="2400" b="1" dirty="0"/>
              <a:t>Часто нет симптомов «обычной» простуды - ни насморка, ни кашля.</a:t>
            </a:r>
          </a:p>
          <a:p>
            <a:r>
              <a:rPr lang="ru-RU" sz="2400" b="1" dirty="0"/>
              <a:t>На 2-3 день начинается резкий лающий кашель. Появляется чувство тяжести в груди.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0452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6621B5-B5B7-4803-9C96-CB8A6387E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Первые симптомы и признаки гриппа</a:t>
            </a:r>
            <a:br>
              <a:rPr lang="ru-RU" b="1" dirty="0"/>
            </a:br>
            <a:endParaRPr lang="ru-RU" dirty="0"/>
          </a:p>
        </p:txBody>
      </p:sp>
      <p:pic>
        <p:nvPicPr>
          <p:cNvPr id="2050" name="Picture 2" descr="https://med.vesti.ru/wp-content/uploads/2017/11/shutterstock_347726072.jpg">
            <a:extLst>
              <a:ext uri="{FF2B5EF4-FFF2-40B4-BE49-F238E27FC236}">
                <a16:creationId xmlns:a16="http://schemas.microsoft.com/office/drawing/2014/main" xmlns="" id="{70503C7A-9021-482C-91EF-9CAD3B76195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722" y="1325217"/>
            <a:ext cx="8839200" cy="496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0865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med.vesti.ru/wp-content/uploads/2018/01/45604607-00.jpg">
            <a:extLst>
              <a:ext uri="{FF2B5EF4-FFF2-40B4-BE49-F238E27FC236}">
                <a16:creationId xmlns:a16="http://schemas.microsoft.com/office/drawing/2014/main" xmlns="" id="{266FA8EE-3F6C-41A5-A06A-46DBE9AB4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5" y="1047750"/>
            <a:ext cx="71437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285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D110E9-F252-48FD-9744-9FA8B2B35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Высокая температура</a:t>
            </a:r>
          </a:p>
        </p:txBody>
      </p:sp>
      <p:pic>
        <p:nvPicPr>
          <p:cNvPr id="4098" name="Picture 2" descr="https://s1.stc.all.kpcdn.net/putevoditel/projectid_103889/images/tild6638-3966-4134-a362-313134633163__thermometer-1539191_.jpg">
            <a:extLst>
              <a:ext uri="{FF2B5EF4-FFF2-40B4-BE49-F238E27FC236}">
                <a16:creationId xmlns:a16="http://schemas.microsoft.com/office/drawing/2014/main" xmlns="" id="{A746DA07-7042-40B7-A9AE-D4ABFCC79C4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13" y="2133600"/>
            <a:ext cx="6477000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97346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mbria/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</TotalTime>
  <Words>512</Words>
  <Application>Microsoft Office PowerPoint</Application>
  <PresentationFormat>Произвольный</PresentationFormat>
  <Paragraphs>47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Легкий дым</vt:lpstr>
      <vt:lpstr>Грипп-2019 г.</vt:lpstr>
      <vt:lpstr>Презентация PowerPoint</vt:lpstr>
      <vt:lpstr>Осторожно грипп!!!</vt:lpstr>
      <vt:lpstr>Презентация PowerPoint</vt:lpstr>
      <vt:lpstr>Презентация PowerPoint</vt:lpstr>
      <vt:lpstr>Главные симптомы гриппа </vt:lpstr>
      <vt:lpstr>Первые симптомы и признаки гриппа </vt:lpstr>
      <vt:lpstr>Презентация PowerPoint</vt:lpstr>
      <vt:lpstr>Высокая температура</vt:lpstr>
      <vt:lpstr>Что делать, если заболел? </vt:lpstr>
      <vt:lpstr>Когда срочно вызывать врача на дом или скорую? </vt:lpstr>
      <vt:lpstr>У некоторых групп лиц риск развития осложнений гриппа более высокий. К этим группам относятся:  Дети в возрасте от 6 месяцев до 15 лет; Пожилые люди старше 65 лет; Медицинский персонал. </vt:lpstr>
      <vt:lpstr>Есть ли эффективные лекарства? </vt:lpstr>
      <vt:lpstr>Можно ли принимать жаропонижающие средства без рецепта? </vt:lpstr>
      <vt:lpstr>Профилактика</vt:lpstr>
      <vt:lpstr>При контакте с больным гриппом, необходимо:</vt:lpstr>
      <vt:lpstr>Берегите себя!!!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грипп</dc:title>
  <dc:creator>Юзер Супер</dc:creator>
  <cp:lastModifiedBy>HP</cp:lastModifiedBy>
  <cp:revision>10</cp:revision>
  <dcterms:created xsi:type="dcterms:W3CDTF">2019-02-10T08:06:46Z</dcterms:created>
  <dcterms:modified xsi:type="dcterms:W3CDTF">2019-02-11T15:36:56Z</dcterms:modified>
</cp:coreProperties>
</file>